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9"/>
  </p:notesMasterIdLst>
  <p:sldIdLst>
    <p:sldId id="1370" r:id="rId2"/>
    <p:sldId id="1831" r:id="rId3"/>
    <p:sldId id="1832" r:id="rId4"/>
    <p:sldId id="1471" r:id="rId5"/>
    <p:sldId id="1805" r:id="rId6"/>
    <p:sldId id="1833" r:id="rId7"/>
    <p:sldId id="1863" r:id="rId8"/>
    <p:sldId id="1875" r:id="rId9"/>
    <p:sldId id="1866" r:id="rId10"/>
    <p:sldId id="1874" r:id="rId11"/>
    <p:sldId id="1879" r:id="rId12"/>
    <p:sldId id="1867" r:id="rId13"/>
    <p:sldId id="1881" r:id="rId14"/>
    <p:sldId id="1882" r:id="rId15"/>
    <p:sldId id="1889" r:id="rId16"/>
    <p:sldId id="1890" r:id="rId17"/>
    <p:sldId id="1893" r:id="rId18"/>
    <p:sldId id="1891" r:id="rId19"/>
    <p:sldId id="1892" r:id="rId20"/>
    <p:sldId id="1894" r:id="rId21"/>
    <p:sldId id="1883" r:id="rId22"/>
    <p:sldId id="1868" r:id="rId23"/>
    <p:sldId id="1884" r:id="rId24"/>
    <p:sldId id="1886" r:id="rId25"/>
    <p:sldId id="1885" r:id="rId26"/>
    <p:sldId id="1869" r:id="rId27"/>
    <p:sldId id="1887" r:id="rId28"/>
    <p:sldId id="1888" r:id="rId29"/>
    <p:sldId id="1895" r:id="rId30"/>
    <p:sldId id="1896" r:id="rId31"/>
    <p:sldId id="1898" r:id="rId32"/>
    <p:sldId id="1901" r:id="rId33"/>
    <p:sldId id="1899" r:id="rId34"/>
    <p:sldId id="1900" r:id="rId35"/>
    <p:sldId id="1897" r:id="rId36"/>
    <p:sldId id="1862" r:id="rId37"/>
    <p:sldId id="1877" r:id="rId38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38B"/>
    <a:srgbClr val="006633"/>
    <a:srgbClr val="0070C0"/>
    <a:srgbClr val="D828B6"/>
    <a:srgbClr val="0000FF"/>
    <a:srgbClr val="CC0099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528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>
            <a:spLocks noGrp="1"/>
          </p:cNvSpPr>
          <p:nvPr>
            <p:ph type="body" idx="1"/>
          </p:nvPr>
        </p:nvSpPr>
        <p:spPr>
          <a:xfrm>
            <a:off x="731838" y="4559300"/>
            <a:ext cx="5846762" cy="4316413"/>
          </a:xfrm>
          <a:prstGeom prst="rect">
            <a:avLst/>
          </a:prstGeom>
        </p:spPr>
        <p:txBody>
          <a:bodyPr spcFirstLastPara="1" wrap="square" lIns="99000" tIns="49675" rIns="99000" bIns="4967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720725"/>
            <a:ext cx="6391275" cy="3595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302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materials copyright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UMBC and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</a:t>
            </a:r>
            <a:r>
              <a:rPr lang="en-US" sz="1600" dirty="0" smtClean="0"/>
              <a:t> </a:t>
            </a:r>
            <a:r>
              <a:rPr lang="en-US" sz="1600" dirty="0" smtClean="0"/>
              <a:t>Katherin</a:t>
            </a:r>
            <a:r>
              <a:rPr lang="en-US" sz="1600" baseline="0" dirty="0" smtClean="0"/>
              <a:t>e </a:t>
            </a:r>
            <a:r>
              <a:rPr lang="en-US" sz="1600" dirty="0" smtClean="0"/>
              <a:t>Gibson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unless otherwise noted</a:t>
            </a:r>
            <a:endParaRPr lang="en-US" sz="1600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SzPts val="3000"/>
            </a:pPr>
            <a:r>
              <a:rPr lang="en-US" dirty="0"/>
              <a:t>Introduction to </a:t>
            </a:r>
            <a:r>
              <a:rPr lang="en-US" dirty="0" smtClean="0"/>
              <a:t>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Layer’s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data is generated and physically transmitted </a:t>
            </a:r>
            <a:br>
              <a:rPr lang="en-US" dirty="0" smtClean="0"/>
            </a:br>
            <a:r>
              <a:rPr lang="en-US" dirty="0" smtClean="0"/>
              <a:t>over the network by connected devices</a:t>
            </a:r>
          </a:p>
          <a:p>
            <a:pPr lvl="1"/>
            <a:r>
              <a:rPr lang="en-US" dirty="0" smtClean="0"/>
              <a:t>Interface between physical hardware and the internet layer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Ensures reliable delivery</a:t>
            </a:r>
          </a:p>
          <a:p>
            <a:r>
              <a:rPr lang="en-US" dirty="0" smtClean="0"/>
              <a:t>Controls point-to-point access</a:t>
            </a:r>
          </a:p>
          <a:p>
            <a:r>
              <a:rPr lang="en-US" dirty="0" smtClean="0"/>
              <a:t>Handles error detection and correction</a:t>
            </a:r>
            <a:endParaRPr lang="en-US" dirty="0"/>
          </a:p>
          <a:p>
            <a:pPr lvl="3"/>
            <a:endParaRPr lang="en-US" dirty="0" smtClean="0"/>
          </a:p>
          <a:p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354192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Layer: Framing and MAC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Framing</a:t>
            </a:r>
            <a:r>
              <a:rPr lang="en-US" dirty="0" smtClean="0"/>
              <a:t> encapsulates the data sent from the internet layer within a link-layer frame before transmission over the link</a:t>
            </a:r>
          </a:p>
          <a:p>
            <a:pPr lvl="1"/>
            <a:r>
              <a:rPr lang="en-US" dirty="0" smtClean="0"/>
              <a:t>Contains additional header fields with important information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MAC addresses (Media Access Control) are unique identifiers assigned to network interfaces</a:t>
            </a:r>
          </a:p>
          <a:p>
            <a:pPr lvl="1"/>
            <a:r>
              <a:rPr lang="en-US" dirty="0" smtClean="0"/>
              <a:t>Similar to a person’s SSN (permanent and very difficult to change)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" t="4418" r="781" b="2764"/>
          <a:stretch/>
        </p:blipFill>
        <p:spPr>
          <a:xfrm>
            <a:off x="1177925" y="2910682"/>
            <a:ext cx="9601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36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Layer’s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Concerned with getting packets from one end to another</a:t>
            </a:r>
          </a:p>
          <a:p>
            <a:pPr lvl="1"/>
            <a:r>
              <a:rPr lang="en-US" dirty="0" smtClean="0"/>
              <a:t>Packet format is defined by the IP (Internet Protocol)</a:t>
            </a:r>
          </a:p>
          <a:p>
            <a:pPr lvl="1"/>
            <a:r>
              <a:rPr lang="en-US" dirty="0" smtClean="0"/>
              <a:t>Packet routing and congestion are major issues</a:t>
            </a:r>
          </a:p>
          <a:p>
            <a:endParaRPr lang="en-US" dirty="0" smtClean="0"/>
          </a:p>
          <a:p>
            <a:r>
              <a:rPr lang="en-US" dirty="0" smtClean="0"/>
              <a:t>Provides only unreliable service and best effort delivery</a:t>
            </a:r>
          </a:p>
          <a:p>
            <a:pPr lvl="1"/>
            <a:r>
              <a:rPr lang="en-US" dirty="0" smtClean="0"/>
              <a:t>Makes no guarantee about correct or eventual arrival of packets</a:t>
            </a:r>
          </a:p>
          <a:p>
            <a:pPr lvl="1"/>
            <a:r>
              <a:rPr lang="en-US" dirty="0" smtClean="0"/>
              <a:t>Burden of reliability is placed on the hosts instead (not the network)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4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Layer: Routing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algorithms attempt to find the most efficient path between a source and a destination</a:t>
            </a:r>
          </a:p>
          <a:p>
            <a:pPr lvl="1"/>
            <a:r>
              <a:rPr lang="en-US" b="1" i="1" u="sng" dirty="0" smtClean="0"/>
              <a:t>Completely</a:t>
            </a:r>
            <a:r>
              <a:rPr lang="en-US" dirty="0" smtClean="0"/>
              <a:t> out of scope for this course</a:t>
            </a:r>
          </a:p>
          <a:p>
            <a:pPr lvl="1"/>
            <a:endParaRPr lang="en-US" b="1" i="1" u="sng" dirty="0"/>
          </a:p>
          <a:p>
            <a:r>
              <a:rPr lang="en-US" dirty="0" smtClean="0"/>
              <a:t>Routing tables contain information about the topology of the network immediately around (directly connected and remote)</a:t>
            </a:r>
          </a:p>
          <a:p>
            <a:pPr lvl="1"/>
            <a:r>
              <a:rPr lang="en-US" dirty="0" smtClean="0"/>
              <a:t>Used by the routing algorithm as a sort of “cache” of information, to allow it to more quickly compute the route to be taken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4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 smtClean="0"/>
              <a:t>Addresses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658600" cy="4830763"/>
          </a:xfrm>
        </p:spPr>
        <p:txBody>
          <a:bodyPr/>
          <a:lstStyle/>
          <a:p>
            <a:r>
              <a:rPr lang="en-US" dirty="0" smtClean="0"/>
              <a:t>Unique </a:t>
            </a:r>
            <a:r>
              <a:rPr lang="en-US" dirty="0"/>
              <a:t>identifier for a host on a TCP/IP network</a:t>
            </a:r>
          </a:p>
          <a:p>
            <a:r>
              <a:rPr lang="en-US" dirty="0"/>
              <a:t>32-bit address</a:t>
            </a:r>
          </a:p>
          <a:p>
            <a:pPr lvl="1"/>
            <a:r>
              <a:rPr lang="en-US" dirty="0"/>
              <a:t>Composed of four </a:t>
            </a:r>
            <a:r>
              <a:rPr lang="en-US" dirty="0" smtClean="0"/>
              <a:t>8-bit </a:t>
            </a:r>
            <a:r>
              <a:rPr lang="en-US" dirty="0"/>
              <a:t>“octets” separated by dots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dirty="0"/>
              <a:t>192.168.84.2</a:t>
            </a:r>
          </a:p>
          <a:p>
            <a:r>
              <a:rPr lang="en-US" dirty="0"/>
              <a:t>IP addresses have 2 parts: network address and host address</a:t>
            </a:r>
          </a:p>
          <a:p>
            <a:r>
              <a:rPr lang="en-US" dirty="0" smtClean="0"/>
              <a:t>Routers </a:t>
            </a:r>
            <a:r>
              <a:rPr lang="en-US" dirty="0"/>
              <a:t>don’t know </a:t>
            </a:r>
            <a:r>
              <a:rPr lang="en-US" dirty="0" smtClean="0"/>
              <a:t>exact </a:t>
            </a:r>
            <a:r>
              <a:rPr lang="en-US" dirty="0"/>
              <a:t>host </a:t>
            </a:r>
            <a:r>
              <a:rPr lang="en-US" dirty="0" smtClean="0"/>
              <a:t>location, </a:t>
            </a:r>
            <a:r>
              <a:rPr lang="en-US" dirty="0"/>
              <a:t>just </a:t>
            </a:r>
            <a:r>
              <a:rPr lang="en-US" dirty="0" smtClean="0"/>
              <a:t>which network </a:t>
            </a:r>
            <a:r>
              <a:rPr lang="en-US" dirty="0"/>
              <a:t>it’s on</a:t>
            </a:r>
          </a:p>
          <a:p>
            <a:pPr lvl="1"/>
            <a:r>
              <a:rPr lang="en-US" dirty="0" smtClean="0"/>
              <a:t>Network </a:t>
            </a:r>
            <a:r>
              <a:rPr lang="en-US" dirty="0"/>
              <a:t>address used by router to get packets to the correct network</a:t>
            </a:r>
          </a:p>
          <a:p>
            <a:pPr lvl="1"/>
            <a:r>
              <a:rPr lang="en-US" dirty="0"/>
              <a:t>Once packet is delivered to correct network, it can be delivered to the host using the host address</a:t>
            </a:r>
          </a:p>
        </p:txBody>
      </p:sp>
    </p:spTree>
    <p:extLst>
      <p:ext uri="{BB962C8B-B14F-4D97-AF65-F5344CB8AC3E}">
        <p14:creationId xmlns:p14="http://schemas.microsoft.com/office/powerpoint/2010/main" val="338596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Layer: Subnet 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</a:t>
            </a:r>
            <a:r>
              <a:rPr lang="en-US" dirty="0"/>
              <a:t>to determine which half of the IP address is the network address and which half is the host address</a:t>
            </a:r>
          </a:p>
          <a:p>
            <a:r>
              <a:rPr lang="en-US" dirty="0"/>
              <a:t>The IP address is bitwise-</a:t>
            </a:r>
            <a:r>
              <a:rPr lang="en-US" dirty="0" err="1"/>
              <a:t>ANDed</a:t>
            </a:r>
            <a:r>
              <a:rPr lang="en-US" dirty="0"/>
              <a:t> with the subnet mask to get the network address</a:t>
            </a:r>
          </a:p>
          <a:p>
            <a:r>
              <a:rPr lang="en-US" dirty="0"/>
              <a:t>The rest of the IP address is the host </a:t>
            </a:r>
            <a:r>
              <a:rPr lang="en-US" dirty="0" smtClean="0"/>
              <a:t>address</a:t>
            </a:r>
          </a:p>
          <a:p>
            <a:endParaRPr lang="en-US" dirty="0"/>
          </a:p>
          <a:p>
            <a:r>
              <a:rPr lang="en-US" dirty="0" smtClean="0"/>
              <a:t>Example of a typical subnet mask:</a:t>
            </a:r>
          </a:p>
          <a:p>
            <a:pPr lvl="1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255.255.255.0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071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Layer: </a:t>
            </a:r>
            <a:r>
              <a:rPr lang="en-US" dirty="0" smtClean="0"/>
              <a:t>Subnet Mask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192.168.84.2 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11000000.10101000.01010100.00000010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255.255.255.0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11111111.11111111.11111111.00000000</a:t>
            </a: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11000000.10101000.01010100.00000010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11111111.11111111.11111111.00000000 =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11000000.10101000.01010100.0000000</a:t>
            </a:r>
          </a:p>
          <a:p>
            <a:endParaRPr lang="en-US" dirty="0" smtClean="0"/>
          </a:p>
          <a:p>
            <a:r>
              <a:rPr lang="en-US" dirty="0" smtClean="0"/>
              <a:t>Converting </a:t>
            </a:r>
            <a:r>
              <a:rPr lang="en-US" dirty="0"/>
              <a:t>back to decimal gives 192.168.84.0 as network address and .2 as the host </a:t>
            </a:r>
            <a:r>
              <a:rPr lang="en-US" dirty="0" smtClean="0"/>
              <a:t>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Layer: </a:t>
            </a:r>
            <a:r>
              <a:rPr lang="en-US" dirty="0" smtClean="0"/>
              <a:t>CIDR </a:t>
            </a:r>
            <a:r>
              <a:rPr lang="en-US" dirty="0"/>
              <a:t>Notation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Shorthand </a:t>
            </a:r>
            <a:r>
              <a:rPr lang="en-US" dirty="0"/>
              <a:t>notation used to express IP address and subnet mask</a:t>
            </a:r>
          </a:p>
          <a:p>
            <a:r>
              <a:rPr lang="en-US" dirty="0"/>
              <a:t>Written as the IP </a:t>
            </a:r>
            <a:r>
              <a:rPr lang="en-US" dirty="0" smtClean="0"/>
              <a:t>address, a slash, and a </a:t>
            </a:r>
            <a:r>
              <a:rPr lang="en-US" dirty="0"/>
              <a:t>number </a:t>
            </a:r>
            <a:r>
              <a:rPr lang="en-US" dirty="0" smtClean="0"/>
              <a:t>(less </a:t>
            </a:r>
            <a:r>
              <a:rPr lang="en-US" dirty="0"/>
              <a:t>than </a:t>
            </a:r>
            <a:r>
              <a:rPr lang="en-US" dirty="0" smtClean="0"/>
              <a:t>32)</a:t>
            </a:r>
            <a:endParaRPr lang="en-US" dirty="0"/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192.168.84.2/24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number after the slash is the number of 1 bits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the left of the subnet </a:t>
            </a:r>
            <a:r>
              <a:rPr lang="en-US" dirty="0" smtClean="0"/>
              <a:t>mask</a:t>
            </a:r>
          </a:p>
          <a:p>
            <a:pPr lvl="1"/>
            <a:r>
              <a:rPr lang="en-US" dirty="0" smtClean="0"/>
              <a:t>So the value will never </a:t>
            </a:r>
            <a:r>
              <a:rPr lang="en-US" u="sng" dirty="0" smtClean="0"/>
              <a:t>be</a:t>
            </a:r>
            <a:r>
              <a:rPr lang="en-US" dirty="0" smtClean="0"/>
              <a:t> higher than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0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Layer: </a:t>
            </a:r>
            <a:r>
              <a:rPr lang="en-US" dirty="0" smtClean="0"/>
              <a:t>Default Gateway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a computer wants to communicate with another computer, it computes that computer’s network address using its IP address and subnet mask</a:t>
            </a:r>
          </a:p>
          <a:p>
            <a:r>
              <a:rPr lang="en-US" dirty="0"/>
              <a:t>If they are on the same local network, it can simply send packets to that computer</a:t>
            </a:r>
          </a:p>
          <a:p>
            <a:r>
              <a:rPr lang="en-US" dirty="0"/>
              <a:t>Otherwise, packets are forwarded to the default gateway</a:t>
            </a:r>
          </a:p>
          <a:p>
            <a:pPr lvl="1"/>
            <a:r>
              <a:rPr lang="en-US" dirty="0"/>
              <a:t>Router used to send traffic to other networks</a:t>
            </a:r>
          </a:p>
          <a:p>
            <a:pPr lvl="1"/>
            <a:r>
              <a:rPr lang="en-US" dirty="0"/>
              <a:t>It is the router’s responsibility to make sure packets end up in the right place</a:t>
            </a:r>
          </a:p>
        </p:txBody>
      </p:sp>
    </p:spTree>
    <p:extLst>
      <p:ext uri="{BB962C8B-B14F-4D97-AF65-F5344CB8AC3E}">
        <p14:creationId xmlns:p14="http://schemas.microsoft.com/office/powerpoint/2010/main" val="275238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Offensive security</a:t>
            </a:r>
          </a:p>
          <a:p>
            <a:pPr lvl="1"/>
            <a:r>
              <a:rPr lang="en-US" dirty="0"/>
              <a:t>What it is</a:t>
            </a:r>
          </a:p>
          <a:p>
            <a:pPr lvl="1"/>
            <a:r>
              <a:rPr lang="en-US" dirty="0"/>
              <a:t>Attacker Lifecycle</a:t>
            </a:r>
          </a:p>
          <a:p>
            <a:pPr lvl="1"/>
            <a:r>
              <a:rPr lang="en-US" dirty="0"/>
              <a:t>Common tools</a:t>
            </a:r>
          </a:p>
          <a:p>
            <a:pPr lvl="1"/>
            <a:endParaRPr lang="en-US" dirty="0"/>
          </a:p>
          <a:p>
            <a:r>
              <a:rPr lang="en-US" dirty="0"/>
              <a:t>Demo</a:t>
            </a:r>
          </a:p>
          <a:p>
            <a:pPr lvl="1"/>
            <a:endParaRPr lang="en-US" dirty="0"/>
          </a:p>
          <a:p>
            <a:r>
              <a:rPr lang="en-US" dirty="0"/>
              <a:t>Effective Windows Hardening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4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Layer</a:t>
            </a:r>
            <a:r>
              <a:rPr lang="en-US" dirty="0" smtClean="0"/>
              <a:t>: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been talking about the IPv4 protocol</a:t>
            </a:r>
          </a:p>
          <a:p>
            <a:r>
              <a:rPr lang="en-US" dirty="0"/>
              <a:t>IPv4 addresses are </a:t>
            </a:r>
            <a:r>
              <a:rPr lang="en-US" dirty="0" smtClean="0"/>
              <a:t>32 </a:t>
            </a:r>
            <a:r>
              <a:rPr lang="en-US" dirty="0"/>
              <a:t>bits, so there’s only ~4 billion of them</a:t>
            </a:r>
          </a:p>
          <a:p>
            <a:pPr lvl="1"/>
            <a:r>
              <a:rPr lang="en-US" dirty="0"/>
              <a:t>We’re running out!</a:t>
            </a:r>
          </a:p>
          <a:p>
            <a:r>
              <a:rPr lang="en-US" dirty="0"/>
              <a:t>IPv6 addresses have 128 </a:t>
            </a:r>
            <a:r>
              <a:rPr lang="en-US" dirty="0" smtClean="0"/>
              <a:t>bits</a:t>
            </a:r>
          </a:p>
          <a:p>
            <a:pPr lvl="1"/>
            <a:endParaRPr lang="en-US" dirty="0"/>
          </a:p>
          <a:p>
            <a:r>
              <a:rPr lang="en-US" dirty="0"/>
              <a:t>Separated into 8 16-bit </a:t>
            </a:r>
            <a:r>
              <a:rPr lang="en-US" dirty="0" smtClean="0"/>
              <a:t>segments, </a:t>
            </a:r>
            <a:r>
              <a:rPr lang="en-US" dirty="0"/>
              <a:t>written in hex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2001:0db8:85a3:0000:0000:8a2e:0370:7334</a:t>
            </a:r>
          </a:p>
          <a:p>
            <a:r>
              <a:rPr lang="en-US" dirty="0"/>
              <a:t>Adoption of IPv6 has been slow</a:t>
            </a:r>
          </a:p>
        </p:txBody>
      </p:sp>
    </p:spTree>
    <p:extLst>
      <p:ext uri="{BB962C8B-B14F-4D97-AF65-F5344CB8AC3E}">
        <p14:creationId xmlns:p14="http://schemas.microsoft.com/office/powerpoint/2010/main" val="16380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Layer: </a:t>
            </a:r>
            <a:r>
              <a:rPr lang="en-US" dirty="0" smtClean="0"/>
              <a:t>ARP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ARP stands for “Address </a:t>
            </a:r>
            <a:r>
              <a:rPr lang="en-US" dirty="0"/>
              <a:t>Resolution </a:t>
            </a:r>
            <a:r>
              <a:rPr lang="en-US" dirty="0" smtClean="0"/>
              <a:t>Protocol”</a:t>
            </a:r>
          </a:p>
          <a:p>
            <a:r>
              <a:rPr lang="en-US" dirty="0" smtClean="0"/>
              <a:t>Used to discover the link layer MAC address </a:t>
            </a:r>
            <a:br>
              <a:rPr lang="en-US" dirty="0" smtClean="0"/>
            </a:br>
            <a:r>
              <a:rPr lang="en-US" dirty="0" smtClean="0"/>
              <a:t>associated with an IPv4 address</a:t>
            </a:r>
          </a:p>
          <a:p>
            <a:pPr lvl="1"/>
            <a:r>
              <a:rPr lang="en-US" dirty="0" smtClean="0"/>
              <a:t>For IPv6, the protocol is called NDP (Neighbor Discovery)</a:t>
            </a:r>
          </a:p>
          <a:p>
            <a:pPr lvl="1"/>
            <a:r>
              <a:rPr lang="en-US" dirty="0" smtClean="0"/>
              <a:t>Only works on machines in the same subnet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MAC addresses are hex, and IP addresses are decimal</a:t>
            </a:r>
          </a:p>
          <a:p>
            <a:pPr lvl="1"/>
            <a:r>
              <a:rPr lang="en-US" dirty="0" smtClean="0"/>
              <a:t>There is no correlation between MAC and IP address values</a:t>
            </a:r>
          </a:p>
          <a:p>
            <a:pPr lvl="1"/>
            <a:r>
              <a:rPr lang="en-US" dirty="0" smtClean="0"/>
              <a:t>Instead, each host and router has an ARP table in its memory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5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Transports application-layer messages</a:t>
            </a:r>
          </a:p>
          <a:p>
            <a:endParaRPr lang="en-US" dirty="0" smtClean="0"/>
          </a:p>
          <a:p>
            <a:r>
              <a:rPr lang="en-US" dirty="0" smtClean="0"/>
              <a:t>One common protocol is TCP</a:t>
            </a:r>
          </a:p>
          <a:p>
            <a:pPr lvl="1"/>
            <a:r>
              <a:rPr lang="en-US" dirty="0" smtClean="0"/>
              <a:t>Guarantees delivery to the destination</a:t>
            </a:r>
          </a:p>
          <a:p>
            <a:pPr lvl="1"/>
            <a:r>
              <a:rPr lang="en-US" dirty="0" smtClean="0"/>
              <a:t>Controls flow of data (match speed of sender/receiver)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When sending, segments incoming byte stream into discrete messages before sending to internet layer</a:t>
            </a:r>
          </a:p>
          <a:p>
            <a:pPr lvl="1"/>
            <a:r>
              <a:rPr lang="en-US" dirty="0" smtClean="0"/>
              <a:t>When receiving, reassembles the received messages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Layer: Three-Way Handshake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 used to create a socket connection for TCP</a:t>
            </a:r>
          </a:p>
          <a:p>
            <a:pPr lvl="1"/>
            <a:r>
              <a:rPr lang="en-US" u="sng" dirty="0" err="1" smtClean="0"/>
              <a:t>SYN</a:t>
            </a:r>
            <a:r>
              <a:rPr lang="en-US" dirty="0" err="1" smtClean="0"/>
              <a:t>chronize</a:t>
            </a:r>
            <a:r>
              <a:rPr lang="en-US" dirty="0" smtClean="0"/>
              <a:t> and </a:t>
            </a:r>
            <a:r>
              <a:rPr lang="en-US" u="sng" dirty="0" err="1" smtClean="0"/>
              <a:t>ACK</a:t>
            </a:r>
            <a:r>
              <a:rPr lang="en-US" dirty="0" err="1" smtClean="0"/>
              <a:t>nowledge</a:t>
            </a:r>
            <a:r>
              <a:rPr lang="en-US" dirty="0" smtClean="0"/>
              <a:t> packets</a:t>
            </a:r>
          </a:p>
          <a:p>
            <a:pPr lvl="3"/>
            <a:endParaRPr lang="en-US" sz="1400" dirty="0"/>
          </a:p>
          <a:p>
            <a:r>
              <a:rPr lang="en-US" dirty="0" smtClean="0"/>
              <a:t>Client sends </a:t>
            </a:r>
            <a:r>
              <a:rPr lang="en-US" dirty="0"/>
              <a:t>a SYN data packet </a:t>
            </a:r>
            <a:r>
              <a:rPr lang="en-US" dirty="0" smtClean="0"/>
              <a:t>to </a:t>
            </a:r>
            <a:r>
              <a:rPr lang="en-US" dirty="0"/>
              <a:t>a </a:t>
            </a:r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Objective is </a:t>
            </a:r>
            <a:r>
              <a:rPr lang="en-US" dirty="0"/>
              <a:t>to </a:t>
            </a:r>
            <a:r>
              <a:rPr lang="en-US" dirty="0" smtClean="0"/>
              <a:t>determine </a:t>
            </a:r>
            <a:r>
              <a:rPr lang="en-US" dirty="0"/>
              <a:t>if the server is open for new </a:t>
            </a:r>
            <a:r>
              <a:rPr lang="en-US" dirty="0" smtClean="0"/>
              <a:t>connections</a:t>
            </a:r>
            <a:endParaRPr lang="en-US" dirty="0"/>
          </a:p>
          <a:p>
            <a:r>
              <a:rPr lang="en-US" dirty="0" smtClean="0"/>
              <a:t>Target server receives SYN packet</a:t>
            </a:r>
          </a:p>
          <a:p>
            <a:pPr lvl="1"/>
            <a:r>
              <a:rPr lang="en-US" dirty="0" smtClean="0"/>
              <a:t>If it </a:t>
            </a:r>
            <a:r>
              <a:rPr lang="en-US" dirty="0"/>
              <a:t>has open ports that can accept and initiate new </a:t>
            </a:r>
            <a:r>
              <a:rPr lang="en-US" dirty="0" smtClean="0"/>
              <a:t>connections, it </a:t>
            </a:r>
            <a:r>
              <a:rPr lang="en-US" dirty="0" err="1" smtClean="0"/>
              <a:t>respondsd</a:t>
            </a:r>
            <a:r>
              <a:rPr lang="en-US" dirty="0" smtClean="0"/>
              <a:t> and returns a confirmation receipt – SYN/ACK</a:t>
            </a:r>
          </a:p>
          <a:p>
            <a:r>
              <a:rPr lang="en-US" dirty="0" smtClean="0"/>
              <a:t>Client receives the SYN/ACK from the server and responds with an ACK packet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https://www.techopedia.com/definition/10339/three-way-handshake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50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Layer: UDP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UDP (User Datagram Protocol)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UDP is a connectionless, no-frills alternative to TCP</a:t>
            </a:r>
          </a:p>
          <a:p>
            <a:pPr lvl="1"/>
            <a:r>
              <a:rPr lang="en-US" dirty="0" smtClean="0"/>
              <a:t>No reliability</a:t>
            </a:r>
          </a:p>
          <a:p>
            <a:pPr lvl="1"/>
            <a:r>
              <a:rPr lang="en-US" dirty="0" smtClean="0"/>
              <a:t>No flow control</a:t>
            </a:r>
          </a:p>
          <a:p>
            <a:pPr lvl="1"/>
            <a:r>
              <a:rPr lang="en-US" dirty="0" smtClean="0"/>
              <a:t>No congestion control</a:t>
            </a:r>
          </a:p>
          <a:p>
            <a:pPr lvl="3"/>
            <a:endParaRPr lang="en-US" dirty="0"/>
          </a:p>
          <a:p>
            <a:r>
              <a:rPr lang="en-US" dirty="0" smtClean="0"/>
              <a:t>Used when quick delivery is more important than accuracy</a:t>
            </a:r>
          </a:p>
          <a:p>
            <a:pPr lvl="1"/>
            <a:r>
              <a:rPr lang="en-US" dirty="0" smtClean="0"/>
              <a:t>Streaming data falls under this, especially as “lost” data is of minimal importance, as it is constantly replaced by new incoming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8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7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“Top” layer that is closest to the end user</a:t>
            </a:r>
          </a:p>
          <a:p>
            <a:r>
              <a:rPr lang="en-US" dirty="0"/>
              <a:t>Contains all the higher-level protocols</a:t>
            </a:r>
          </a:p>
          <a:p>
            <a:endParaRPr lang="en-US" dirty="0"/>
          </a:p>
          <a:p>
            <a:r>
              <a:rPr lang="en-US" dirty="0" smtClean="0"/>
              <a:t>Simply standardizes communication</a:t>
            </a:r>
          </a:p>
          <a:p>
            <a:pPr lvl="1"/>
            <a:r>
              <a:rPr lang="en-US" sz="2800" dirty="0" smtClean="0"/>
              <a:t>Relies heavily on the transport layer beneath it to establish connections and manage data exchange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0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Layer: DHCP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Host Configuration </a:t>
            </a:r>
            <a:r>
              <a:rPr lang="en-US" dirty="0" smtClean="0"/>
              <a:t>Protocol</a:t>
            </a:r>
          </a:p>
          <a:p>
            <a:endParaRPr lang="en-US" dirty="0"/>
          </a:p>
          <a:p>
            <a:r>
              <a:rPr lang="en-US" dirty="0" smtClean="0"/>
              <a:t>Network management protocol that dynamically assigns IP addresses to each device on a network</a:t>
            </a:r>
          </a:p>
          <a:p>
            <a:endParaRPr lang="en-US" dirty="0"/>
          </a:p>
          <a:p>
            <a:r>
              <a:rPr lang="en-US" dirty="0" smtClean="0"/>
              <a:t>Happens upon device first connecting to the network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4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Layer: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Domain Name System</a:t>
            </a:r>
          </a:p>
          <a:p>
            <a:endParaRPr lang="en-US" dirty="0" smtClean="0"/>
          </a:p>
          <a:p>
            <a:r>
              <a:rPr lang="en-US" dirty="0" smtClean="0"/>
              <a:t>Essentially, allows a human-readable domain to be translated into its corresponding IP address</a:t>
            </a:r>
          </a:p>
          <a:p>
            <a:pPr lvl="1"/>
            <a:r>
              <a:rPr lang="en-US" dirty="0" smtClean="0"/>
              <a:t>People are bad at remembering random numbers in a sequence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Details are outside of the scope of this class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7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3473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Layer: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Hypertext Transfer </a:t>
            </a:r>
            <a:r>
              <a:rPr lang="en-US" dirty="0" smtClean="0"/>
              <a:t>Protocol</a:t>
            </a:r>
          </a:p>
          <a:p>
            <a:endParaRPr lang="en-US" dirty="0"/>
          </a:p>
          <a:p>
            <a:r>
              <a:rPr lang="en-US" dirty="0" smtClean="0"/>
              <a:t>Not the same as HTML (Hypertext Markup Language)</a:t>
            </a:r>
          </a:p>
          <a:p>
            <a:endParaRPr lang="en-US" dirty="0" smtClean="0"/>
          </a:p>
          <a:p>
            <a:r>
              <a:rPr lang="en-US" dirty="0" smtClean="0"/>
              <a:t>Request-response protocol in a client-server model</a:t>
            </a:r>
          </a:p>
          <a:p>
            <a:pPr lvl="1"/>
            <a:r>
              <a:rPr lang="en-US" dirty="0" smtClean="0"/>
              <a:t>Use different HTML message types to communicate</a:t>
            </a:r>
          </a:p>
          <a:p>
            <a:pPr lvl="1"/>
            <a:r>
              <a:rPr lang="en-US" dirty="0" smtClean="0"/>
              <a:t>GET, POST, and 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Layer: TLS/SSL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TLS (Transport Layer Security)</a:t>
            </a:r>
          </a:p>
          <a:p>
            <a:r>
              <a:rPr lang="en-US" dirty="0" smtClean="0"/>
              <a:t>SSL (Secure Sockets Layer)</a:t>
            </a:r>
          </a:p>
          <a:p>
            <a:pPr lvl="1"/>
            <a:r>
              <a:rPr lang="en-US" dirty="0" smtClean="0"/>
              <a:t>Deprecated, replaced by TLS</a:t>
            </a:r>
          </a:p>
          <a:p>
            <a:pPr lvl="1"/>
            <a:endParaRPr lang="en-US" dirty="0"/>
          </a:p>
          <a:p>
            <a:r>
              <a:rPr lang="en-US" dirty="0" smtClean="0"/>
              <a:t>Cryptographic protocols that provide communication security</a:t>
            </a:r>
          </a:p>
          <a:p>
            <a:r>
              <a:rPr lang="en-US" dirty="0" smtClean="0"/>
              <a:t>Use a handshake procedure to establish a secure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Layer: TLS Handshake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11506200" cy="4830763"/>
          </a:xfrm>
        </p:spPr>
        <p:txBody>
          <a:bodyPr/>
          <a:lstStyle/>
          <a:p>
            <a:r>
              <a:rPr lang="en-US" sz="2400" dirty="0" smtClean="0"/>
              <a:t>Client </a:t>
            </a:r>
            <a:r>
              <a:rPr lang="en-US" sz="2400" dirty="0"/>
              <a:t>connects to a TLS-enabled </a:t>
            </a:r>
            <a:r>
              <a:rPr lang="en-US" sz="2400" dirty="0" smtClean="0"/>
              <a:t>server</a:t>
            </a:r>
          </a:p>
          <a:p>
            <a:pPr lvl="1"/>
            <a:r>
              <a:rPr lang="en-US" sz="2000" dirty="0" smtClean="0"/>
              <a:t>Requests </a:t>
            </a:r>
            <a:r>
              <a:rPr lang="en-US" sz="2000" dirty="0"/>
              <a:t>a secure </a:t>
            </a:r>
            <a:r>
              <a:rPr lang="en-US" sz="2000" dirty="0" smtClean="0"/>
              <a:t>connection</a:t>
            </a:r>
          </a:p>
          <a:p>
            <a:pPr lvl="1"/>
            <a:r>
              <a:rPr lang="en-US" sz="2000" dirty="0" smtClean="0"/>
              <a:t>Presents </a:t>
            </a:r>
            <a:r>
              <a:rPr lang="en-US" sz="2000" dirty="0"/>
              <a:t>a list of supported cipher suites (ciphers and hash functions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400" dirty="0" smtClean="0"/>
              <a:t>Server </a:t>
            </a:r>
            <a:r>
              <a:rPr lang="en-US" sz="2400" dirty="0"/>
              <a:t>picks a </a:t>
            </a:r>
            <a:r>
              <a:rPr lang="en-US" sz="2400" dirty="0" smtClean="0"/>
              <a:t>set it </a:t>
            </a:r>
            <a:r>
              <a:rPr lang="en-US" sz="2400" dirty="0"/>
              <a:t>also supports and notifies the </a:t>
            </a:r>
            <a:r>
              <a:rPr lang="en-US" sz="2400" dirty="0" smtClean="0"/>
              <a:t>client</a:t>
            </a:r>
            <a:endParaRPr lang="en-US" sz="2400" dirty="0"/>
          </a:p>
          <a:p>
            <a:pPr lvl="1"/>
            <a:r>
              <a:rPr lang="en-US" sz="2000" dirty="0" smtClean="0"/>
              <a:t>Server then </a:t>
            </a:r>
            <a:r>
              <a:rPr lang="en-US" sz="2000" dirty="0"/>
              <a:t>provides identification in the form of a digital </a:t>
            </a:r>
            <a:r>
              <a:rPr lang="en-US" sz="2000" dirty="0" smtClean="0"/>
              <a:t>certificate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certificate contains </a:t>
            </a:r>
            <a:r>
              <a:rPr lang="en-US" sz="2000" dirty="0" smtClean="0"/>
              <a:t>info about the server and its public key</a:t>
            </a:r>
            <a:endParaRPr lang="en-US" sz="2000" dirty="0"/>
          </a:p>
          <a:p>
            <a:r>
              <a:rPr lang="en-US" sz="2400" dirty="0" smtClean="0"/>
              <a:t>Client </a:t>
            </a:r>
            <a:r>
              <a:rPr lang="en-US" sz="2400" dirty="0"/>
              <a:t>confirms the validity of the certificate before </a:t>
            </a:r>
            <a:r>
              <a:rPr lang="en-US" sz="2400" dirty="0" smtClean="0"/>
              <a:t>proceeding</a:t>
            </a:r>
            <a:endParaRPr lang="en-US" sz="2400" dirty="0"/>
          </a:p>
          <a:p>
            <a:r>
              <a:rPr lang="en-US" sz="2400" dirty="0" smtClean="0"/>
              <a:t>To </a:t>
            </a:r>
            <a:r>
              <a:rPr lang="en-US" sz="2400" dirty="0"/>
              <a:t>generate </a:t>
            </a:r>
            <a:r>
              <a:rPr lang="en-US" sz="2400" dirty="0" smtClean="0"/>
              <a:t>session </a:t>
            </a:r>
            <a:r>
              <a:rPr lang="en-US" sz="2400" dirty="0"/>
              <a:t>keys </a:t>
            </a:r>
            <a:r>
              <a:rPr lang="en-US" sz="2400" dirty="0" smtClean="0"/>
              <a:t>for </a:t>
            </a:r>
            <a:r>
              <a:rPr lang="en-US" sz="2400" dirty="0"/>
              <a:t>the secure connection, </a:t>
            </a:r>
            <a:r>
              <a:rPr lang="en-US" sz="2400" dirty="0" smtClean="0"/>
              <a:t>client </a:t>
            </a:r>
            <a:r>
              <a:rPr lang="en-US" sz="2400" dirty="0"/>
              <a:t>either:</a:t>
            </a:r>
          </a:p>
          <a:p>
            <a:pPr lvl="1"/>
            <a:r>
              <a:rPr lang="en-US" sz="2000" dirty="0"/>
              <a:t>Encrypts a random number with the server's public </a:t>
            </a:r>
            <a:r>
              <a:rPr lang="en-US" sz="2000" dirty="0" smtClean="0"/>
              <a:t>key  </a:t>
            </a:r>
            <a:r>
              <a:rPr lang="en-US" sz="2000" dirty="0"/>
              <a:t>and sends the result to the </a:t>
            </a:r>
            <a:r>
              <a:rPr lang="en-US" sz="2000" dirty="0" smtClean="0"/>
              <a:t>server; both </a:t>
            </a:r>
            <a:r>
              <a:rPr lang="en-US" sz="2000" dirty="0"/>
              <a:t>parties then use the random number to generate a unique session key for subsequent encryption and decryption of data during the session</a:t>
            </a:r>
          </a:p>
          <a:p>
            <a:pPr lvl="1"/>
            <a:r>
              <a:rPr lang="en-US" sz="2000" dirty="0" smtClean="0"/>
              <a:t>Uses </a:t>
            </a:r>
            <a:r>
              <a:rPr lang="en-US" sz="2000" dirty="0" err="1" smtClean="0"/>
              <a:t>Diffie</a:t>
            </a:r>
            <a:r>
              <a:rPr lang="en-US" sz="2000" dirty="0" smtClean="0"/>
              <a:t>-Hellman key exchange (secure even if server’s private key is leaked later)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>
                <a:latin typeface="Arial" pitchFamily="34" charset="0"/>
              </a:rPr>
              <a:t>Information from https://en.wikipedia.org/wiki/Transport_Layer_Security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Layer: HTTPS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Stands for “HTTP Secure”</a:t>
            </a:r>
          </a:p>
          <a:p>
            <a:endParaRPr lang="en-US" dirty="0"/>
          </a:p>
          <a:p>
            <a:r>
              <a:rPr lang="en-US" dirty="0" smtClean="0"/>
              <a:t>Use of HTTP where the communication is encrypted with TLS</a:t>
            </a:r>
          </a:p>
          <a:p>
            <a:endParaRPr lang="en-US" dirty="0"/>
          </a:p>
          <a:p>
            <a:r>
              <a:rPr lang="en-US" dirty="0" smtClean="0"/>
              <a:t>Allows authentication of the website being accessed, and protects the privacy and integrity of the exchanged data</a:t>
            </a:r>
          </a:p>
          <a:p>
            <a:pPr lvl="1"/>
            <a:r>
              <a:rPr lang="en-US" dirty="0" smtClean="0"/>
              <a:t>Originally used mostly for payments, banking, and sensitive email</a:t>
            </a:r>
          </a:p>
          <a:p>
            <a:pPr lvl="1"/>
            <a:r>
              <a:rPr lang="en-US" dirty="0" smtClean="0"/>
              <a:t>Much more widely used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1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Layer: FTP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Transfer Protocol</a:t>
            </a:r>
          </a:p>
          <a:p>
            <a:pPr lvl="1"/>
            <a:r>
              <a:rPr lang="en-US" dirty="0" smtClean="0"/>
              <a:t>FTPS = FTP Secure</a:t>
            </a:r>
          </a:p>
          <a:p>
            <a:pPr lvl="1"/>
            <a:r>
              <a:rPr lang="en-US" dirty="0" smtClean="0"/>
              <a:t>SFTP = SSH FTP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Default mode is clear-text (completely unsecured)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3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Layer: SMTP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Mail Transfer </a:t>
            </a:r>
            <a:r>
              <a:rPr lang="en-US" dirty="0" smtClean="0"/>
              <a:t>Protocol</a:t>
            </a:r>
          </a:p>
          <a:p>
            <a:pPr lvl="1"/>
            <a:endParaRPr lang="en-US" dirty="0"/>
          </a:p>
          <a:p>
            <a:r>
              <a:rPr lang="en-US" dirty="0" smtClean="0"/>
              <a:t>Standard for email transmission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Other protocols:</a:t>
            </a:r>
          </a:p>
          <a:p>
            <a:pPr lvl="1"/>
            <a:r>
              <a:rPr lang="en-US" sz="2800" dirty="0" smtClean="0"/>
              <a:t>POP3 (Post </a:t>
            </a:r>
            <a:r>
              <a:rPr lang="en-US" sz="2800" dirty="0"/>
              <a:t>Office </a:t>
            </a:r>
            <a:r>
              <a:rPr lang="en-US" sz="2800" dirty="0" smtClean="0"/>
              <a:t>Protocol version 3)</a:t>
            </a:r>
          </a:p>
          <a:p>
            <a:pPr lvl="2"/>
            <a:r>
              <a:rPr lang="en-US" sz="2400" dirty="0" smtClean="0"/>
              <a:t>Used to retrieve email</a:t>
            </a:r>
          </a:p>
          <a:p>
            <a:pPr lvl="1"/>
            <a:r>
              <a:rPr lang="en-US" sz="2800" dirty="0"/>
              <a:t>IMAP (Internet Message Access Protocol)</a:t>
            </a:r>
          </a:p>
          <a:p>
            <a:pPr lvl="2"/>
            <a:r>
              <a:rPr lang="en-US" sz="2400" dirty="0" smtClean="0"/>
              <a:t>Also retrieves email, but syncs with the mail server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168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4 will be released this week</a:t>
            </a:r>
          </a:p>
          <a:p>
            <a:pPr lvl="1"/>
            <a:r>
              <a:rPr lang="en-US" dirty="0" smtClean="0"/>
              <a:t>Total VM size will be large (~20 GBs) so prepare your machine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Homework 4 will be released next week</a:t>
            </a:r>
          </a:p>
          <a:p>
            <a:endParaRPr lang="en-US" dirty="0"/>
          </a:p>
          <a:p>
            <a:r>
              <a:rPr lang="en-US" dirty="0" smtClean="0"/>
              <a:t>Remaining assignments will have their point values </a:t>
            </a:r>
            <a:br>
              <a:rPr lang="en-US" dirty="0" smtClean="0"/>
            </a:br>
            <a:r>
              <a:rPr lang="en-US" dirty="0" smtClean="0"/>
              <a:t>rolled into the final exam (HW5, Papers 4 and 5)</a:t>
            </a:r>
          </a:p>
          <a:p>
            <a:pPr lvl="1"/>
            <a:r>
              <a:rPr lang="en-US" dirty="0" smtClean="0"/>
              <a:t>40 additional points, for 190 total points on the final exam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5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Ethernet frame</a:t>
            </a:r>
          </a:p>
          <a:p>
            <a:pPr lvl="1"/>
            <a:r>
              <a:rPr lang="en-US" sz="2000" dirty="0"/>
              <a:t>https://commons.wikimedia.org/wiki/File:Ethernet_Type_II_Frame_format.svg</a:t>
            </a:r>
          </a:p>
          <a:p>
            <a:endParaRPr lang="en-US" sz="2400" dirty="0" smtClean="0"/>
          </a:p>
          <a:p>
            <a:endParaRPr lang="en-US" sz="20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307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TCP/IP model</a:t>
            </a:r>
          </a:p>
          <a:p>
            <a:endParaRPr lang="en-US" dirty="0" smtClean="0"/>
          </a:p>
          <a:p>
            <a:r>
              <a:rPr lang="en-US" dirty="0" smtClean="0"/>
              <a:t>Link layer</a:t>
            </a:r>
          </a:p>
          <a:p>
            <a:r>
              <a:rPr lang="en-US" dirty="0" smtClean="0"/>
              <a:t>Internet layer</a:t>
            </a:r>
          </a:p>
          <a:p>
            <a:r>
              <a:rPr lang="en-US" dirty="0" smtClean="0"/>
              <a:t>Transport layer</a:t>
            </a:r>
          </a:p>
          <a:p>
            <a:r>
              <a:rPr lang="en-US" dirty="0" smtClean="0"/>
              <a:t>Application layer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Internet Protocol Suite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76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= Transmission Control Protocol</a:t>
            </a:r>
          </a:p>
          <a:p>
            <a:r>
              <a:rPr lang="en-US" dirty="0" smtClean="0"/>
              <a:t>IP = Internet Protocol</a:t>
            </a:r>
          </a:p>
          <a:p>
            <a:endParaRPr lang="en-US" dirty="0"/>
          </a:p>
          <a:p>
            <a:r>
              <a:rPr lang="en-US" dirty="0" smtClean="0"/>
              <a:t>Communicatio</a:t>
            </a:r>
            <a:r>
              <a:rPr lang="en-US" dirty="0" smtClean="0"/>
              <a:t>n protocols used to connect </a:t>
            </a:r>
            <a:br>
              <a:rPr lang="en-US" dirty="0" smtClean="0"/>
            </a:br>
            <a:r>
              <a:rPr lang="en-US" dirty="0" smtClean="0"/>
              <a:t>devices on a network, such as the Internet</a:t>
            </a:r>
          </a:p>
          <a:p>
            <a:pPr lvl="1"/>
            <a:r>
              <a:rPr lang="en-US" dirty="0" smtClean="0"/>
              <a:t>Protocols specify how data should be packaged, </a:t>
            </a:r>
            <a:br>
              <a:rPr lang="en-US" dirty="0" smtClean="0"/>
            </a:br>
            <a:r>
              <a:rPr lang="en-US" dirty="0" smtClean="0"/>
              <a:t>transmitted, routed, received, etc.</a:t>
            </a:r>
          </a:p>
          <a:p>
            <a:pPr lvl="1"/>
            <a:r>
              <a:rPr lang="en-US" dirty="0" smtClean="0"/>
              <a:t>Protocols are split into four 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74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“lowest” (closer to physical transmission of data) </a:t>
            </a:r>
            <a:br>
              <a:rPr lang="en-US" dirty="0" smtClean="0"/>
            </a:br>
            <a:r>
              <a:rPr lang="en-US" dirty="0" smtClean="0"/>
              <a:t>to “highest” (closer to the user application) the layers are...</a:t>
            </a:r>
          </a:p>
          <a:p>
            <a:pPr lvl="2"/>
            <a:endParaRPr lang="en-US" dirty="0"/>
          </a:p>
          <a:p>
            <a:r>
              <a:rPr lang="en-US" dirty="0" smtClean="0"/>
              <a:t>Link layer</a:t>
            </a:r>
          </a:p>
          <a:p>
            <a:r>
              <a:rPr lang="en-US" dirty="0" smtClean="0"/>
              <a:t>Internet layer (or network)</a:t>
            </a:r>
          </a:p>
          <a:p>
            <a:r>
              <a:rPr lang="en-US" dirty="0" smtClean="0"/>
              <a:t>Transport layer</a:t>
            </a:r>
          </a:p>
          <a:p>
            <a:r>
              <a:rPr lang="en-US" dirty="0" smtClean="0"/>
              <a:t>Application layer</a:t>
            </a:r>
          </a:p>
          <a:p>
            <a:pPr lvl="3"/>
            <a:endParaRPr lang="en-US" dirty="0"/>
          </a:p>
          <a:p>
            <a:r>
              <a:rPr lang="en-US" dirty="0" smtClean="0"/>
              <a:t>Each of these layers is present on </a:t>
            </a:r>
            <a:r>
              <a:rPr lang="en-US" u="sng" dirty="0" smtClean="0"/>
              <a:t>both</a:t>
            </a:r>
            <a:r>
              <a:rPr lang="en-US" dirty="0" smtClean="0"/>
              <a:t> sides of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5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3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64" y="1093327"/>
            <a:ext cx="9462473" cy="467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81000" y="5899945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dirty="0" smtClean="0">
                <a:latin typeface="Arial" pitchFamily="34" charset="0"/>
              </a:rPr>
              <a:t>Image from Computer Networks (Tanenbaum)</a:t>
            </a:r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7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5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80546</TotalTime>
  <Words>1335</Words>
  <Application>Microsoft Office PowerPoint</Application>
  <PresentationFormat>Widescreen</PresentationFormat>
  <Paragraphs>248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MS PGothic</vt:lpstr>
      <vt:lpstr>MS PGothic</vt:lpstr>
      <vt:lpstr>Arial</vt:lpstr>
      <vt:lpstr>Courier New</vt:lpstr>
      <vt:lpstr>DejaVu LGC Sans</vt:lpstr>
      <vt:lpstr>Garamond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Today’s Topics</vt:lpstr>
      <vt:lpstr>Internet Protocol Suite</vt:lpstr>
      <vt:lpstr>TCP/IP</vt:lpstr>
      <vt:lpstr>TCP/IP Layers</vt:lpstr>
      <vt:lpstr>PowerPoint Presentation</vt:lpstr>
      <vt:lpstr>Link Layer</vt:lpstr>
      <vt:lpstr>Link Layer’s Purpose</vt:lpstr>
      <vt:lpstr>Link Layer: Framing and MAC addresses</vt:lpstr>
      <vt:lpstr>Internet Layer</vt:lpstr>
      <vt:lpstr>Internet Layer’s Purpose</vt:lpstr>
      <vt:lpstr>Internet Layer: Routing Data</vt:lpstr>
      <vt:lpstr>IP Addresses </vt:lpstr>
      <vt:lpstr>Internet Layer: Subnet Mask</vt:lpstr>
      <vt:lpstr>Internet Layer: Subnet Mask Example</vt:lpstr>
      <vt:lpstr>Internet Layer: CIDR Notation </vt:lpstr>
      <vt:lpstr>Internet Layer: Default Gateway </vt:lpstr>
      <vt:lpstr>Internet Layer: IPv6</vt:lpstr>
      <vt:lpstr>Internet Layer: ARP</vt:lpstr>
      <vt:lpstr>Transport Layer</vt:lpstr>
      <vt:lpstr>Transport Layer’s Purpose</vt:lpstr>
      <vt:lpstr>Transport Layer: Three-Way Handshake</vt:lpstr>
      <vt:lpstr>Transport Layer: UDP</vt:lpstr>
      <vt:lpstr>Application Layer</vt:lpstr>
      <vt:lpstr>Application Layer’s Purpose</vt:lpstr>
      <vt:lpstr>Application Layer: DHCP</vt:lpstr>
      <vt:lpstr>Application Layer: DNS</vt:lpstr>
      <vt:lpstr>Application Layer: HTTP</vt:lpstr>
      <vt:lpstr>Application Layer: TLS/SSL</vt:lpstr>
      <vt:lpstr>Application Layer: TLS Handshake</vt:lpstr>
      <vt:lpstr>Application Layer: HTTPS</vt:lpstr>
      <vt:lpstr>Application Layer: FTP</vt:lpstr>
      <vt:lpstr>Application Layer: SMTP</vt:lpstr>
      <vt:lpstr>Announcements</vt:lpstr>
      <vt:lpstr>Image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1119</cp:revision>
  <cp:lastPrinted>2009-04-22T19:24:48Z</cp:lastPrinted>
  <dcterms:created xsi:type="dcterms:W3CDTF">2013-08-18T19:22:46Z</dcterms:created>
  <dcterms:modified xsi:type="dcterms:W3CDTF">2018-11-28T07:19:02Z</dcterms:modified>
</cp:coreProperties>
</file>